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0" r:id="rId2"/>
    <p:sldId id="264" r:id="rId3"/>
    <p:sldId id="261" r:id="rId4"/>
    <p:sldId id="257" r:id="rId5"/>
    <p:sldId id="265" r:id="rId6"/>
    <p:sldId id="276" r:id="rId7"/>
    <p:sldId id="270" r:id="rId8"/>
    <p:sldId id="274" r:id="rId9"/>
    <p:sldId id="275" r:id="rId10"/>
    <p:sldId id="272" r:id="rId11"/>
    <p:sldId id="273" r:id="rId12"/>
    <p:sldId id="271" r:id="rId13"/>
    <p:sldId id="277" r:id="rId14"/>
    <p:sldId id="266" r:id="rId15"/>
    <p:sldId id="278" r:id="rId16"/>
    <p:sldId id="267" r:id="rId17"/>
    <p:sldId id="279" r:id="rId18"/>
    <p:sldId id="269" r:id="rId19"/>
    <p:sldId id="268" r:id="rId20"/>
    <p:sldId id="280" r:id="rId21"/>
    <p:sldId id="281" r:id="rId22"/>
    <p:sldId id="262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2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25DDE-D02E-4D92-BBED-005F3B085995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F1AC95-2C7E-4B89-87B5-AF1A3F54F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54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F1AC95-2C7E-4B89-87B5-AF1A3F54F05B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884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F1AC95-2C7E-4B89-87B5-AF1A3F54F05B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080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F1AC95-2C7E-4B89-87B5-AF1A3F54F05B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352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DA6DEF-897A-4F39-B375-AB7EF5EB72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7FCA1C3-0F3F-4CF7-957B-9C0DF5C008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6BA56E-C24A-4559-A21D-FF0E08E7D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6A05-E4D1-4277-B1FA-593D43395B21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6847E9-F324-4D35-9152-BFF4838D0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8AE873-4D6C-4D20-8D55-B65E56206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A25C0-524F-40EC-AF64-BBC0433ED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200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AB3454-F9BB-4352-B681-BC3B23F2B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9E952CE-7D58-48EE-B908-7D44F8C193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EAFB36-8E00-4349-98F4-158CC5BBE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6A05-E4D1-4277-B1FA-593D43395B21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B4F748-A360-491E-8B7D-C24DE241D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976450-FAF0-4287-9035-271C00065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A25C0-524F-40EC-AF64-BBC0433ED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861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9F76663-1920-49E0-B56D-A6C482BD57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3E980AE-9445-451A-8B77-7436EEABF1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F20802-FC6B-4EF6-B321-CB4C6436C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6A05-E4D1-4277-B1FA-593D43395B21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EAC63E-4CEB-4525-B760-CC73CD0E1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81A6DB-4BBE-4621-A041-78890F6B2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A25C0-524F-40EC-AF64-BBC0433ED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729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D29119-D61D-40C8-88C5-9BC5CC651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49220C-90E5-4663-9398-88AE15A2B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2FE286-81D4-4673-B97F-96AD07360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6A05-E4D1-4277-B1FA-593D43395B21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FB6851-ED25-4883-9F9B-911BFD699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3B770E-0368-4356-9791-8529EDB6F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A25C0-524F-40EC-AF64-BBC0433ED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721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08E8F2-7867-4928-A88F-86C5AFC83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BCA1F6-4F00-4710-97CF-A09631338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5C5CEC-DDC7-463A-A1FF-2DF60887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6A05-E4D1-4277-B1FA-593D43395B21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2AA117-D811-4E06-B0CC-2E25D7365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715227-FB1C-4486-98E0-2C1543ED2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A25C0-524F-40EC-AF64-BBC0433ED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86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32193D-E424-45C0-8643-5DAFE956A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B90AE1-6494-4ACA-BB57-E97E517B7E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965789D-DA90-45C8-B9AF-847B3BDF8C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FE8CEE-4205-448C-9211-0191EF184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6A05-E4D1-4277-B1FA-593D43395B21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110FED-E00F-4A65-B773-C032AB1DC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E499B5-1609-4B1C-B9D5-A854B4DF7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A25C0-524F-40EC-AF64-BBC0433ED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379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8B3C3-FC99-4B4E-BAB2-D1894303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BDBA2F-06D1-4780-ACD8-704A905271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626B937-ECF1-490D-875E-2E0FD650B0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D08FD25-D91E-45E3-8208-B3CC3E9F69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7182141-9796-4D31-9ACD-762D07C705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CED5FEB-2EA4-4B94-AAA3-54837F8E6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6A05-E4D1-4277-B1FA-593D43395B21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D10099B-FFE1-429D-9477-F73C4D18C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4DE7C5C-7A3A-40BB-93B5-FF980E99E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A25C0-524F-40EC-AF64-BBC0433ED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127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07C3D-DAEC-450E-AC2B-8810B3A1D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0E2929A-C5FC-4467-998F-30BD1CAD0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6A05-E4D1-4277-B1FA-593D43395B21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A54056-65E1-48C1-AD61-3B7FA70FB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407036F-9E76-4D2C-9282-9EE8E821E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A25C0-524F-40EC-AF64-BBC0433ED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113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17351EE-9097-4672-935D-1D11E8B01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6A05-E4D1-4277-B1FA-593D43395B21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031E618-7651-4F1B-8FBA-DD198A893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BC5C052-F4F0-4BB6-95F3-1C23A4339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A25C0-524F-40EC-AF64-BBC0433ED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523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0B64B2-3FFF-4663-8577-42865F5EB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605106-A72E-48D0-9B07-05D65B411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B2D3030-3974-4DCF-85A5-B884199D7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00D4336-ABAC-4D69-97B3-BB72D2563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6A05-E4D1-4277-B1FA-593D43395B21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94596C8-1466-4D6A-828B-C6998EB48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5BD384-6C5D-430D-B5EA-74CB193BF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A25C0-524F-40EC-AF64-BBC0433ED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89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02D4F6-C803-460D-AE4A-224D64BE1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BD5508-94E1-4D76-90E9-8035E1E023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3AF1D99-E6E2-4ED7-83FF-19ED9FD85C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2922093-4B1C-492F-BE70-CDABD7F8F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6A05-E4D1-4277-B1FA-593D43395B21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E514CB3-CCE4-493D-99F8-4FF0AA222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CFBCBD2-DA50-42EB-B83C-620F95603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A25C0-524F-40EC-AF64-BBC0433ED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635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E5A829-AFFC-400B-ABA1-30EB36D80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47A7D82-5B40-4892-8D1D-2E85E0525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DB916D-E8B0-4707-AF72-7B21F01EFA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D6A05-E4D1-4277-B1FA-593D43395B21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FF6331-98F3-466C-8529-CC415BA502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6B6EB9-244E-4B64-B942-2AEF5BA02B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A25C0-524F-40EC-AF64-BBC0433ED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051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3F537B-EF58-4681-BED4-AD1D43A3A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EAE54C6-EE6F-4032-B860-F5DC97E146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29" y="0"/>
            <a:ext cx="12215729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67FC818-3F7E-4DE1-B78A-B98006C56EB3}"/>
              </a:ext>
            </a:extLst>
          </p:cNvPr>
          <p:cNvSpPr txBox="1"/>
          <p:nvPr/>
        </p:nvSpPr>
        <p:spPr>
          <a:xfrm>
            <a:off x="2749216" y="593558"/>
            <a:ext cx="9861884" cy="3252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16560" marR="427990" algn="ctr">
              <a:spcBef>
                <a:spcPts val="350"/>
              </a:spcBef>
              <a:spcAft>
                <a:spcPts val="0"/>
              </a:spcAft>
            </a:pPr>
            <a:r>
              <a:rPr lang="ru-RU" sz="32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ОСНОВНАЯ ОБРАЗОВАТЕЛЬНАЯ ПРОГРАММА</a:t>
            </a:r>
          </a:p>
          <a:p>
            <a:pPr marL="416560" marR="427990" algn="ctr">
              <a:spcBef>
                <a:spcPts val="350"/>
              </a:spcBef>
              <a:spcAft>
                <a:spcPts val="0"/>
              </a:spcAft>
            </a:pPr>
            <a:r>
              <a:rPr lang="ru-RU" sz="32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 автономного дошкольного </a:t>
            </a:r>
          </a:p>
          <a:p>
            <a:pPr marL="416560" marR="427990" algn="ctr">
              <a:spcBef>
                <a:spcPts val="350"/>
              </a:spcBef>
              <a:spcAft>
                <a:spcPts val="0"/>
              </a:spcAft>
            </a:pPr>
            <a:r>
              <a:rPr lang="ru-RU" sz="32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образовательного учреждения </a:t>
            </a:r>
          </a:p>
          <a:p>
            <a:pPr marL="416560" marR="427990" algn="ctr">
              <a:spcBef>
                <a:spcPts val="350"/>
              </a:spcBef>
              <a:spcAft>
                <a:spcPts val="0"/>
              </a:spcAft>
            </a:pPr>
            <a:r>
              <a:rPr lang="ru-RU" sz="32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«Детский сад №11 комбинированного вида» </a:t>
            </a:r>
          </a:p>
          <a:p>
            <a:pPr marL="416560" marR="427990" algn="ctr">
              <a:spcBef>
                <a:spcPts val="350"/>
              </a:spcBef>
              <a:spcAft>
                <a:spcPts val="0"/>
              </a:spcAft>
            </a:pPr>
            <a:r>
              <a:rPr lang="ru-RU" sz="32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Советского района </a:t>
            </a:r>
            <a:r>
              <a:rPr lang="ru-RU" sz="3200" b="1" kern="0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г.Казани</a:t>
            </a:r>
            <a:endParaRPr lang="ru-RU" sz="3200" b="1" kern="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11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F1E56A-A14C-483E-BE4E-8C4264A3B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7" y="0"/>
            <a:ext cx="1217036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1BC6A9-5951-4CB9-8D33-509440284035}"/>
              </a:ext>
            </a:extLst>
          </p:cNvPr>
          <p:cNvSpPr txBox="1"/>
          <p:nvPr/>
        </p:nvSpPr>
        <p:spPr>
          <a:xfrm>
            <a:off x="304800" y="309874"/>
            <a:ext cx="10571748" cy="59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«ПОЗНАВАТЕЛЬНОЕ РАЗВИТИЕ»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Цель: развитие познавательных интересов и познавательных способностей детей, которые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можно подразделить на сенсорные, интеллектуально-познавательные и интеллектуально- творческие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Задачи :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Развитие интересов детей, любознательности и познавательной мотивации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Формирование познавательных действий, становление сознания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Развитие воображения и творческой активности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Формирование первичных представлений о малой родине и Отечестве, представлений о социокультурных ценностях народа, об отечественных традициях и праздниках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Формирование первичных представлений о планете Земля как общем доме людей, об особенностях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еѐ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природы, многообразии стран и народов.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2639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F1E56A-A14C-483E-BE4E-8C4264A3B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7" y="0"/>
            <a:ext cx="1217036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737120-667F-433D-8A01-AF961B626F20}"/>
              </a:ext>
            </a:extLst>
          </p:cNvPr>
          <p:cNvSpPr txBox="1"/>
          <p:nvPr/>
        </p:nvSpPr>
        <p:spPr>
          <a:xfrm>
            <a:off x="770020" y="812899"/>
            <a:ext cx="1021882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Задачи НРК: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Воспитание познавательного интереса и чувств восхищения результатами культурного творчества представителей разных народов, проживающих в республике Татарстан и городе Казани.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Ознакомление детей с художественной литературой разных жанров; проявление интереса к произведениям татарского, русского и других народов, проживающих в РТ, устного народного творчества: сказкам, преданиям, легендам, пословицам, поговоркам, загадкам.</a:t>
            </a:r>
          </a:p>
        </p:txBody>
      </p:sp>
    </p:spTree>
    <p:extLst>
      <p:ext uri="{BB962C8B-B14F-4D97-AF65-F5344CB8AC3E}">
        <p14:creationId xmlns:p14="http://schemas.microsoft.com/office/powerpoint/2010/main" val="3848876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F1E56A-A14C-483E-BE4E-8C4264A3B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7" y="0"/>
            <a:ext cx="1217036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BB37BB-0ECF-4579-B5EC-D2E0F15663A9}"/>
              </a:ext>
            </a:extLst>
          </p:cNvPr>
          <p:cNvSpPr txBox="1"/>
          <p:nvPr/>
        </p:nvSpPr>
        <p:spPr>
          <a:xfrm>
            <a:off x="705853" y="362283"/>
            <a:ext cx="10956758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«РЕЧЕВОЕ РАЗВИТИЕ»</a:t>
            </a:r>
          </a:p>
          <a:p>
            <a:endParaRPr lang="ru-RU" sz="2000" b="1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</a:endParaRP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Цель: формирование устной речи и навыков речевого общения с окружающими на основе овладения литературным языком своего народа.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Задачи речевого развития: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1.Овладение речью как средством общения и культуры;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2.Обогащение активного словаря;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3.Развитие связной, грамматически правильной диалогической и монологической речи, а также речевого творчества;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4.Развитие звуковой и интонационной культуры речи, фонематического слуха;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5.Знакомство с книжной культурой, детской литературой, пониманием на слух текстов различных жанров детской литературы;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6.Формирование	звуковой	аналитико-синтетической	активности	как	предпосылки обучения грамоте.</a:t>
            </a:r>
          </a:p>
        </p:txBody>
      </p:sp>
    </p:spTree>
    <p:extLst>
      <p:ext uri="{BB962C8B-B14F-4D97-AF65-F5344CB8AC3E}">
        <p14:creationId xmlns:p14="http://schemas.microsoft.com/office/powerpoint/2010/main" val="2005373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F1E56A-A14C-483E-BE4E-8C4264A3B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7" y="0"/>
            <a:ext cx="1217036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3A7FA49-C0B3-40E7-A7D4-989F8007C5CF}"/>
              </a:ext>
            </a:extLst>
          </p:cNvPr>
          <p:cNvSpPr txBox="1"/>
          <p:nvPr/>
        </p:nvSpPr>
        <p:spPr>
          <a:xfrm>
            <a:off x="818147" y="437199"/>
            <a:ext cx="10780295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Задачи ЭРС: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	формирование первоначальных умений и навыков практического владения татарским (русским) языком в устной форме.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	развитие устойчивого интереса к татарскому (русскому) языку, желание общаться на родном языке.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	Заложить основы правильного звукопроизношения, интонационной выразительности речи, определенного запаса лексических единиц. В процессе обучения дети должны научиться воспринимать и понимать татарскую (русскую) речь на слух и говорить в пределах доступной им тематики, усвоенных слов, грамматических форм, синтаксических конструкций и несложных образцов связной речи.</a:t>
            </a:r>
          </a:p>
        </p:txBody>
      </p:sp>
    </p:spTree>
    <p:extLst>
      <p:ext uri="{BB962C8B-B14F-4D97-AF65-F5344CB8AC3E}">
        <p14:creationId xmlns:p14="http://schemas.microsoft.com/office/powerpoint/2010/main" val="907228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1CC4EF-995A-45C4-90D1-F52A458AD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6383866-EE82-4B12-A9E0-70199B1DB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0" r="14605" b="16725"/>
          <a:stretch/>
        </p:blipFill>
        <p:spPr>
          <a:xfrm>
            <a:off x="0" y="0"/>
            <a:ext cx="12192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BF0DFD-6CA0-4501-81B8-4741CF8B10DA}"/>
              </a:ext>
            </a:extLst>
          </p:cNvPr>
          <p:cNvSpPr txBox="1"/>
          <p:nvPr/>
        </p:nvSpPr>
        <p:spPr>
          <a:xfrm>
            <a:off x="112295" y="19014"/>
            <a:ext cx="12079705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«Художественно-эстетическое развитие» по направлению «Музыка» </a:t>
            </a:r>
          </a:p>
          <a:p>
            <a:r>
              <a:rPr lang="ru-RU" sz="2000" b="1" u="sng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Цель: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</a:endParaRPr>
          </a:p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Воспитать и развить гармоничную и творческую личность ребенка средствами музыкального искусства и музыкально-художественной деятельности. </a:t>
            </a:r>
          </a:p>
          <a:p>
            <a:r>
              <a:rPr lang="ru-RU" sz="2000" b="1" u="sng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Задачи: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формирование навыков у детей к восприятию музыкальных образов и представлений; • внедрение основы гармонического развития (развитие слуха, внимания, движения, чувства ритма и красоты мелодии, развитие индивидуальных музыкальных способностей); 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приобщение детей к русской народно-традиционной и мировой музыкальной культуре; 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формирование навыков у детей к освоению приемов и навыков в различных видах музыкальной деятельности адекватно детским возможностям; 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формирование у детей навыков творчески использовать музыкальные впечатления в повседневной жизни; 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обогащение детей знаниями о разнообразных музыкальных формах и жанрах в привлекательной и доступной форме; 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обогащение детей музыкальными знаниями и представлениями в музыкальной игре; 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развитие детского творчества во всех видах музыкальной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404266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F1E56A-A14C-483E-BE4E-8C4264A3B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7" y="0"/>
            <a:ext cx="1217036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ADEE4A-4D94-4F43-8693-FC2365853420}"/>
              </a:ext>
            </a:extLst>
          </p:cNvPr>
          <p:cNvSpPr txBox="1"/>
          <p:nvPr/>
        </p:nvSpPr>
        <p:spPr>
          <a:xfrm>
            <a:off x="721895" y="499771"/>
            <a:ext cx="856648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Задачи НРК: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	Создание условий для проявления детьми своих способностей в музыке, живописи, танцах, театре и литературе;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	Развитие продуктивной деятельности через приобщение детей к изобразительному, декоративно-прикладному искусству народов, проживающих в республике Татарстан, родного города.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	Формирование у детей основ нравственности на лучших образцах национальной культуры, народных традициях и обычаях.</a:t>
            </a:r>
          </a:p>
        </p:txBody>
      </p:sp>
    </p:spTree>
    <p:extLst>
      <p:ext uri="{BB962C8B-B14F-4D97-AF65-F5344CB8AC3E}">
        <p14:creationId xmlns:p14="http://schemas.microsoft.com/office/powerpoint/2010/main" val="2339311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1CC4EF-995A-45C4-90D1-F52A458AD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6383866-EE82-4B12-A9E0-70199B1DB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8" b="12281"/>
          <a:stretch/>
        </p:blipFill>
        <p:spPr>
          <a:xfrm>
            <a:off x="0" y="0"/>
            <a:ext cx="12192000" cy="687192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2B9000-3441-4D53-8224-E289743D7887}"/>
              </a:ext>
            </a:extLst>
          </p:cNvPr>
          <p:cNvSpPr txBox="1"/>
          <p:nvPr/>
        </p:nvSpPr>
        <p:spPr>
          <a:xfrm>
            <a:off x="401053" y="140536"/>
            <a:ext cx="11790947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Цель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обязательной части Программы ориентированной на реализацию образовательной области «Физическое развитие» по направлению «Физическая культура»: </a:t>
            </a:r>
          </a:p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развитие личности, мотивации и способностей детей в образовательной области физическое развитие. </a:t>
            </a:r>
          </a:p>
          <a:p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Задачи: </a:t>
            </a:r>
          </a:p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становление у детей ценностей здорового образа жизни; • развитие представлений о своем теле и своих физических возможностях; </a:t>
            </a:r>
          </a:p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приобретение двигательного опыта и совершенствования двигательной активности; </a:t>
            </a:r>
          </a:p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формирование начальных представлений о некоторых видах спорта, овладения подвижными играми с правилами</a:t>
            </a:r>
          </a:p>
        </p:txBody>
      </p:sp>
    </p:spTree>
    <p:extLst>
      <p:ext uri="{BB962C8B-B14F-4D97-AF65-F5344CB8AC3E}">
        <p14:creationId xmlns:p14="http://schemas.microsoft.com/office/powerpoint/2010/main" val="2035178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F1E56A-A14C-483E-BE4E-8C4264A3B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7" y="0"/>
            <a:ext cx="1217036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34E4D2-6A2D-4C55-B07A-BE8D1AC2CD47}"/>
              </a:ext>
            </a:extLst>
          </p:cNvPr>
          <p:cNvSpPr txBox="1"/>
          <p:nvPr/>
        </p:nvSpPr>
        <p:spPr>
          <a:xfrm>
            <a:off x="705852" y="302983"/>
            <a:ext cx="1055570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Задачи НРК: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Создание условий в дошкольном образовательном учреждении;	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Развитие потребности в двигательной активности детей при помощи подвижных народных (татарских, русских, чувашских, мордовских, марийских, башкирских, удмуртских), спортивных игр, физических упражнений, соответствующих их возрастным особенностям;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Осуществление комплекса профилактических и оздоровительных работ с учетом специфики ДОУ города Казани;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Совершенствование физического развития детей через национальные праздники, народные игры.</a:t>
            </a:r>
          </a:p>
        </p:txBody>
      </p:sp>
    </p:spTree>
    <p:extLst>
      <p:ext uri="{BB962C8B-B14F-4D97-AF65-F5344CB8AC3E}">
        <p14:creationId xmlns:p14="http://schemas.microsoft.com/office/powerpoint/2010/main" val="1838680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1CC4EF-995A-45C4-90D1-F52A458AD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6383866-EE82-4B12-A9E0-70199B1DB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8" b="12281"/>
          <a:stretch/>
        </p:blipFill>
        <p:spPr>
          <a:xfrm>
            <a:off x="0" y="0"/>
            <a:ext cx="12192000" cy="687192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95E657-1FD7-4641-85BB-BDC9F954C53A}"/>
              </a:ext>
            </a:extLst>
          </p:cNvPr>
          <p:cNvSpPr txBox="1"/>
          <p:nvPr/>
        </p:nvSpPr>
        <p:spPr>
          <a:xfrm>
            <a:off x="497305" y="240956"/>
            <a:ext cx="1119739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Цель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коррекционной части Программы заключается в реализации </a:t>
            </a:r>
          </a:p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общеобразовательных задач дошкольного образования с привлечением синхронного выравнивания речевого и психического развития детей с тяжелыми нарушениями речи. </a:t>
            </a:r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Задачи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коррекционной части Программы:</a:t>
            </a:r>
          </a:p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• овладение детьми самостоятельной, связной, грамматически правильной речью и коммуникативными навыками, фонетической системой русского языка, элементами грамоты; </a:t>
            </a:r>
          </a:p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 формирование психологической готовности к обучению в школе и обеспечение преемственности со следующей ступенью системы общего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3813432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1CC4EF-995A-45C4-90D1-F52A458AD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6383866-EE82-4B12-A9E0-70199B1DB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8" b="30581"/>
          <a:stretch/>
        </p:blipFill>
        <p:spPr>
          <a:xfrm>
            <a:off x="0" y="0"/>
            <a:ext cx="12192000" cy="685799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40B5C1-9704-47DD-9C2C-1D2638E2B215}"/>
              </a:ext>
            </a:extLst>
          </p:cNvPr>
          <p:cNvSpPr txBox="1"/>
          <p:nvPr/>
        </p:nvSpPr>
        <p:spPr>
          <a:xfrm>
            <a:off x="320842" y="302359"/>
            <a:ext cx="10828422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ЦЕЛЬЮ ВАРИАТИВНОЙ ЧАСТИ ПРОГРАММЫ выступает проектирование социальных ситуаций развития русскоязычного ребенка с использованием средств национальной культуры, обеспечивающих успешную социализацию, мотивацию и поддержку индивидуальности детей через общение на языке татарского народа, в том числе с представителями других национальностей, народную игру, познание родного края и другие формы активности. 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ЗАДАЧИ ВАРИАТИВНОЙ ЧАСТИ ПРОГРАММЫ: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Проектирование и реализация модели коррекционно-развивающей психолого-педагогической работы, максимально обеспечивающей создание условий для развития детей с ОНР и ФФН, их позитивной социализации, личностного развития, развития инициативы и творческих способностей на основе сотрудничества со взрослыми и сверстниками в соответствующих возрасту видах деятельности.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Обогащение детского развития посредством приобщения к истокам национальной культуры, краеведения, изучения татарского (русского) языка, освоение национальной культуры, духовности своего народа, обогащение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еѐ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культурой народов совместного проживания.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 Ознакомление с историей, географией Республики Татарстан, расширение знаний детей о своем родном крае (о малой родине). Создание благоприятных условий для воспитания толерантной личности — привития любви и уважения к людям другой национальности, к их культурным ценностям</a:t>
            </a:r>
          </a:p>
        </p:txBody>
      </p:sp>
    </p:spTree>
    <p:extLst>
      <p:ext uri="{BB962C8B-B14F-4D97-AF65-F5344CB8AC3E}">
        <p14:creationId xmlns:p14="http://schemas.microsoft.com/office/powerpoint/2010/main" val="968706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4D9DB-75EE-491A-8955-276410751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65B214F-40EA-4D43-8A8D-D58BB3EA78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0" t="1" r="16184" b="46748"/>
          <a:stretch/>
        </p:blipFill>
        <p:spPr>
          <a:xfrm>
            <a:off x="0" y="12031"/>
            <a:ext cx="12065840" cy="6833938"/>
          </a:xfrm>
        </p:spPr>
      </p:pic>
      <p:sp>
        <p:nvSpPr>
          <p:cNvPr id="11" name="Rectangle 8">
            <a:extLst>
              <a:ext uri="{FF2B5EF4-FFF2-40B4-BE49-F238E27FC236}">
                <a16:creationId xmlns:a16="http://schemas.microsoft.com/office/drawing/2014/main" id="{C4160916-F2DE-409A-B04C-55A3FA0EF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90" y="321106"/>
            <a:ext cx="10942894" cy="652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58775"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8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89000" algn="l"/>
              </a:tabLst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При разработке Программы учитывались следующие нормативные документы: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</a:endParaRPr>
          </a:p>
          <a:p>
            <a:pPr marL="0" marR="0" lvl="0" indent="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89000" algn="l"/>
              </a:tabLst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Федеральный закон от 29 декабря 2012 г. №273-ФЗ  «Об образовании в Российской Федерации», с изменениями от 01.07.2020 года;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</a:endParaRPr>
          </a:p>
          <a:p>
            <a:pPr marL="0" marR="0" lvl="0" indent="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89000" algn="l"/>
              </a:tabLst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Приказ от 30 августа 2013 года № 1014 Об утверждении Порядка организации и осуществления образовательной деятельности по основным общеобразовательным программам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</a:endParaRPr>
          </a:p>
          <a:p>
            <a:pPr marL="0" marR="0" lvl="0" indent="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89000" algn="l"/>
              </a:tabLst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образовательным программам дошкольного образования; с изменениями от 21.01.2019г.;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</a:endParaRPr>
          </a:p>
          <a:p>
            <a:pPr marL="0" marR="0" lvl="0" indent="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89000" algn="l"/>
              </a:tabLst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Постановление Главного государственного санитарного врача Российской Федерации от 29 сентября 2020 г. № 28 «Об утверждении СанПиН 2.4.3648-20 «Санитарно-эпидемиологические требования к организации воспитания и обучения, отдыха и оздоровления детей и 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молодѐжи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» (зарегистрировано в Минюсте России 18 декабря 2020 г., № 61573).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</a:endParaRPr>
          </a:p>
          <a:p>
            <a:pPr marL="457200" marR="0" lvl="1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889000" algn="l"/>
              </a:tabLst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Приказ Министерства образования и науки Российской Федерации от 17 октября 2013 г.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</a:endParaRPr>
          </a:p>
          <a:p>
            <a:pPr marL="0" marR="0" lvl="0" indent="3587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89000" algn="l"/>
              </a:tabLst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№ 1155 «Об утверждении федерального государственного образовательного стандарта дошкольного образования», в последней редакции от 21.01.2019 года;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</a:endParaRPr>
          </a:p>
          <a:p>
            <a:pPr marL="457200" marR="0" lvl="1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889000" algn="l"/>
              </a:tabLst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Приказ Минтруда России №544н от 18 октября 2013 г. Об утверждении профессионального стандарта «Педагог (педагогическая деятельность в сфере дошкольного, начального общего, основного общего, среднего общего образования) (воспитатель, учитель)». Зарегистрировано в Минюсте 6 декабря 2013, № 30550; в последней редакции от 05.08.2016.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</a:endParaRPr>
          </a:p>
          <a:p>
            <a:pPr marL="457200" marR="0" lvl="1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889000" algn="l"/>
              </a:tabLst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Письмо Рособрнадзора от 10.09.2013 № 01-50-377/11-555 «О соблюдении прав граждан при предоставлении платных дополнительных образовательных услуг в общеобразовательных организациях, расположенных на территории субъектов Российской Федерации и о нарушениях законодательства Российской Федерации об образовании в части обеспечения государственных прав граждан на получение общедоступного и бесплатного начального общего, основного общего и среднего (полного) общего образования»;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Законом РТ №44 от 28.07.2004 г. «О государственных языках РТ и других языках в РТ» 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889000" algn="l"/>
              </a:tabLst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1550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1CC4EF-995A-45C4-90D1-F52A458AD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6383866-EE82-4B12-A9E0-70199B1DB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7" t="-1" r="23816" b="23509"/>
          <a:stretch/>
        </p:blipFill>
        <p:spPr>
          <a:xfrm>
            <a:off x="0" y="0"/>
            <a:ext cx="12192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844CD0-6D61-4770-913A-8DCD37AFEBC8}"/>
              </a:ext>
            </a:extLst>
          </p:cNvPr>
          <p:cNvSpPr txBox="1"/>
          <p:nvPr/>
        </p:nvSpPr>
        <p:spPr>
          <a:xfrm>
            <a:off x="1" y="365125"/>
            <a:ext cx="12192000" cy="5858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18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ОСОБЕННОСТИ	ВЗАИМОДЕЙСТВИЯ	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400" b="1" kern="0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ПЕДАГОГИЧЕСКОГО КОЛЛЕКТИВА ДОУ С СЕМЬЯМИ 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400" b="1" kern="0" dirty="0"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ВОСПИТАННИКОВ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400" b="1" kern="0" dirty="0"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Одним из важнейших условий реализации ООП ДОУ является 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400" b="1" kern="0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сотрудничество педагогов с семьей: дети, воспитатели и родители 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400" b="1" kern="0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– главные участники педагогического процесса.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400" b="1" kern="0" dirty="0"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Сотрудники ДОУ признают семью, как жизненно необходимую 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400" b="1" kern="0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среду дошкольника, определяющую путь развития его личности.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400" b="1" kern="0" dirty="0"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u="sng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Цель: </a:t>
            </a: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сделать родителей активными участниками 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400" b="1" kern="0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педагогического процесса, оказав им помощь в реализации 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400" b="1" kern="0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ответственности за воспитание и обучение детей.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400" b="1" u="sng" kern="0" dirty="0"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u="sng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Задачи: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	</a:t>
            </a:r>
          </a:p>
          <a:p>
            <a:pPr marL="1257300" lvl="2" indent="-342900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Приобщение родителей к участию в жизни детского сада;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	</a:t>
            </a:r>
          </a:p>
          <a:p>
            <a:pPr marL="1257300" lvl="2" indent="-342900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Изучение и обобщение лучшего опыта семейного воспитания;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	</a:t>
            </a:r>
          </a:p>
          <a:p>
            <a:pPr marL="1257300" lvl="2" indent="-342900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Возрождение традиций семейного воспитания;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	</a:t>
            </a:r>
          </a:p>
          <a:p>
            <a:pPr marL="1257300" lvl="2" indent="-342900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Повышение педагогической культуры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25721511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B963C03B-93E1-47B0-B377-FEF327FABD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9236" y="0"/>
            <a:ext cx="1221123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440D3C-84AB-442E-8551-6773CC30153A}"/>
              </a:ext>
            </a:extLst>
          </p:cNvPr>
          <p:cNvSpPr txBox="1"/>
          <p:nvPr/>
        </p:nvSpPr>
        <p:spPr>
          <a:xfrm>
            <a:off x="463624" y="276777"/>
            <a:ext cx="11245515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Система работы с семьей включает:</a:t>
            </a:r>
          </a:p>
          <a:p>
            <a:endParaRPr lang="ru-RU" sz="2400" b="1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</a:endParaRP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ознакомление родителей с результатами диагностики развития ребенка;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участие в составлении индивидуальных планов развития;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целенаправленную работу, пропагандирующую общественное воспитание в его разных формах;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ознакомление родителей с содержанием работы в детском саду, направленной на физическое, психическое и социально-эмоциональное развитие ребенка;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•	обучение конкретным приемам и методам развития ребенка в разных видах детской деятельности.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7304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A4527F-F75B-4DA4-A8E0-E56D82DE4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1A6586B-869E-40FF-823B-21903BC209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514"/>
            <a:ext cx="12192000" cy="6895027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371D44-7D6D-4F00-92DB-F10B99812906}"/>
              </a:ext>
            </a:extLst>
          </p:cNvPr>
          <p:cNvSpPr txBox="1"/>
          <p:nvPr/>
        </p:nvSpPr>
        <p:spPr>
          <a:xfrm>
            <a:off x="1138989" y="366167"/>
            <a:ext cx="84702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>
                <a:solidFill>
                  <a:srgbClr val="F12D8A"/>
                </a:solidFill>
                <a:latin typeface="Comic Sans MS" panose="030F0702030302020204" pitchFamily="66" charset="0"/>
              </a:rPr>
              <a:t>Пусть дети растут счастливыми!</a:t>
            </a:r>
          </a:p>
        </p:txBody>
      </p:sp>
    </p:spTree>
    <p:extLst>
      <p:ext uri="{BB962C8B-B14F-4D97-AF65-F5344CB8AC3E}">
        <p14:creationId xmlns:p14="http://schemas.microsoft.com/office/powerpoint/2010/main" val="1798695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1CC4EF-995A-45C4-90D1-F52A458AD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6383866-EE82-4B12-A9E0-70199B1DB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0EE986F-6779-4BE1-AB7C-6B47B7F37AF9}"/>
              </a:ext>
            </a:extLst>
          </p:cNvPr>
          <p:cNvSpPr txBox="1"/>
          <p:nvPr/>
        </p:nvSpPr>
        <p:spPr>
          <a:xfrm>
            <a:off x="537410" y="176242"/>
            <a:ext cx="1111717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Программа разработана с учетом: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Инновационной программы дошкольного образования «От рождения до школы» под ред.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Н.Е.Вераксы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,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Т.С.Комаровой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,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Э.М.Дорофеевой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. – Издание пятое (инновационное)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испр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. и доп. - М.: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МозаикаСинтез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, 2019г. 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Парциальной программы физического воспитания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Л.И.Пензулаевой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«Физическая культура в детском саду» (Москва, 2010)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Примерной адаптированной основной образовательной программы для детей с тяжелыми нарушениями речи с 5 до 7 лет. Н.В. Нишевой. Санкт-Петербург ДЕТСТВО-ПРЕСС, 2015.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Региональной программы дошкольного образования «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Сөенеч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» - «Радость познания» под ред.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Шаеховой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Р.К., 2016г</a:t>
            </a:r>
          </a:p>
        </p:txBody>
      </p:sp>
    </p:spTree>
    <p:extLst>
      <p:ext uri="{BB962C8B-B14F-4D97-AF65-F5344CB8AC3E}">
        <p14:creationId xmlns:p14="http://schemas.microsoft.com/office/powerpoint/2010/main" val="4173534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6EF3EB-DF29-43F1-A6B0-9A8A61283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53269CF-9EAA-4233-890A-1C41281DE5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286"/>
            <a:ext cx="12191999" cy="688728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FCB144D-22E1-4070-A0CD-9A597DB13A66}"/>
              </a:ext>
            </a:extLst>
          </p:cNvPr>
          <p:cNvSpPr txBox="1"/>
          <p:nvPr/>
        </p:nvSpPr>
        <p:spPr>
          <a:xfrm>
            <a:off x="838201" y="192506"/>
            <a:ext cx="10515599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Основная образовательная программа дошкольного образования МАДОУ «Детский сад №11 комбинированного вида» ориентирована на детей  3-7 лет.  </a:t>
            </a:r>
          </a:p>
          <a:p>
            <a:pPr algn="ctr"/>
            <a:r>
              <a:rPr lang="ru-RU" sz="3200" b="1" u="sng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Целью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программы является: воспитание гармонично развитой и социально ответственной личности на основе духовно-нравственных ценностей народов Российской Федерации, исторических и национально-культурных традиций.</a:t>
            </a:r>
          </a:p>
          <a:p>
            <a:pPr algn="ctr"/>
            <a:endParaRPr lang="ru-RU" sz="3200" b="1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4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1CC4EF-995A-45C4-90D1-F52A458AD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6383866-EE82-4B12-A9E0-70199B1DB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447" b="28655"/>
          <a:stretch/>
        </p:blipFill>
        <p:spPr>
          <a:xfrm>
            <a:off x="0" y="0"/>
            <a:ext cx="12143212" cy="68580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B6DD51-3227-440F-A693-6B9ED1A9FB72}"/>
              </a:ext>
            </a:extLst>
          </p:cNvPr>
          <p:cNvSpPr txBox="1"/>
          <p:nvPr/>
        </p:nvSpPr>
        <p:spPr>
          <a:xfrm>
            <a:off x="465220" y="576248"/>
            <a:ext cx="11550317" cy="5910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lnSpc>
                <a:spcPts val="1365"/>
              </a:lnSpc>
              <a:spcBef>
                <a:spcPts val="30"/>
              </a:spcBef>
              <a:spcAft>
                <a:spcPts val="0"/>
              </a:spcAft>
              <a:buSzPts val="1200"/>
              <a:tabLst>
                <a:tab pos="1144270" algn="l"/>
              </a:tabLst>
            </a:pPr>
            <a:r>
              <a:rPr lang="ru-RU" sz="2400" b="1" kern="0" spc="-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Задачи реализации Программы:</a:t>
            </a:r>
          </a:p>
          <a:p>
            <a:pPr marL="342900" marR="440690" lvl="0" indent="-342900" algn="just">
              <a:lnSpc>
                <a:spcPct val="98000"/>
              </a:lnSpc>
              <a:spcAft>
                <a:spcPts val="0"/>
              </a:spcAft>
              <a:buSzPts val="1200"/>
              <a:buFont typeface="Tahoma" panose="020B0604030504040204" pitchFamily="34" charset="0"/>
              <a:buChar char="•"/>
              <a:tabLst>
                <a:tab pos="885190" algn="l"/>
              </a:tabLs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охрана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укрепление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физического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SimSun" panose="02010600030101010101" pitchFamily="2" charset="-122"/>
              </a:rPr>
              <a:t>психического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здоровья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детей,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в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том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числе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их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эмоционального</a:t>
            </a:r>
            <a:r>
              <a:rPr lang="ru-RU" sz="1600" b="1" spc="-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благополучия;</a:t>
            </a:r>
          </a:p>
          <a:p>
            <a:pPr marL="342900" marR="440055" lvl="0" indent="-342900" algn="just">
              <a:spcAft>
                <a:spcPts val="0"/>
              </a:spcAft>
              <a:buSzPts val="1200"/>
              <a:buFont typeface="Tahoma" panose="020B0604030504040204" pitchFamily="34" charset="0"/>
              <a:buChar char="•"/>
              <a:tabLst>
                <a:tab pos="885190" algn="l"/>
              </a:tabLs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обеспечение равных возможностей полноценного развития каждого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ребѐнка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в период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дошкольного детства независимо от места проживания, пола, нации, языка, социального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статуса, психофизиологических особенностей (в том числе ограниченных возможностей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здоровья);</a:t>
            </a:r>
          </a:p>
          <a:p>
            <a:pPr marL="342900" marR="441325" lvl="0" indent="-342900" algn="just">
              <a:spcAft>
                <a:spcPts val="0"/>
              </a:spcAft>
              <a:buSzPts val="1200"/>
              <a:buFont typeface="Tahoma" panose="020B0604030504040204" pitchFamily="34" charset="0"/>
              <a:buChar char="•"/>
              <a:tabLst>
                <a:tab pos="885190" algn="l"/>
              </a:tabLs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обеспечение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преемственности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основных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образовательных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программ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дошкольного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начального</a:t>
            </a:r>
            <a:r>
              <a:rPr lang="ru-RU" sz="1600" b="1" spc="-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общего образования;</a:t>
            </a:r>
          </a:p>
          <a:p>
            <a:pPr marL="342900" marR="436245" lvl="0" indent="-342900" algn="just">
              <a:spcAft>
                <a:spcPts val="0"/>
              </a:spcAft>
              <a:buSzPts val="1200"/>
              <a:buFont typeface="Tahoma" panose="020B0604030504040204" pitchFamily="34" charset="0"/>
              <a:buChar char="•"/>
              <a:tabLst>
                <a:tab pos="885190" algn="l"/>
              </a:tabLs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создание благоприятных условий развития детей в соответствии с их возрастными 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индивидуальными особенностями и склонностями развития способностей и творческого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потенциала каждого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ребѐнка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как субъекта отношений с самим собой, другими детьми,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взрослыми</a:t>
            </a:r>
            <a:r>
              <a:rPr lang="ru-RU" sz="1600" b="1" spc="-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 миром;</a:t>
            </a:r>
          </a:p>
          <a:p>
            <a:pPr marL="342900" marR="437515" lvl="0" indent="-342900" algn="just">
              <a:spcAft>
                <a:spcPts val="0"/>
              </a:spcAft>
              <a:buSzPts val="1200"/>
              <a:buFont typeface="Tahoma" panose="020B0604030504040204" pitchFamily="34" charset="0"/>
              <a:buChar char="•"/>
              <a:tabLst>
                <a:tab pos="885190" algn="l"/>
              </a:tabLs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объединение обучения и воспитания в целостный образовательный процесс на основе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духовно-нравственных и социокультурных ценностей и принятых в обществе правил 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норм</a:t>
            </a:r>
            <a:r>
              <a:rPr lang="ru-RU" sz="1600" b="1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поведения в</a:t>
            </a:r>
            <a:r>
              <a:rPr lang="ru-RU" sz="1600" b="1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интересах</a:t>
            </a:r>
            <a:r>
              <a:rPr lang="ru-RU" sz="1600" b="1" spc="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человека,</a:t>
            </a:r>
            <a:r>
              <a:rPr lang="ru-RU" sz="1600" b="1" spc="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семьи,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общества;</a:t>
            </a:r>
          </a:p>
          <a:p>
            <a:pPr marL="342900" marR="436245" lvl="0" indent="-342900" algn="just">
              <a:spcAft>
                <a:spcPts val="0"/>
              </a:spcAft>
              <a:buSzPts val="1200"/>
              <a:buFont typeface="Tahoma" panose="020B0604030504040204" pitchFamily="34" charset="0"/>
              <a:buChar char="•"/>
              <a:tabLst>
                <a:tab pos="885190" algn="l"/>
              </a:tabLs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формирование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общей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культуры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личности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воспитанников,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развитие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их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социальных,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нравственных, эстетических, интеллектуальных, физических качеств, инициативности,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самостоятельности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ответственности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ребѐнка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формирования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предпосылок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учебной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деятельности;</a:t>
            </a:r>
          </a:p>
          <a:p>
            <a:pPr marL="342900" marR="438150" lvl="0" indent="-342900" algn="just">
              <a:spcAft>
                <a:spcPts val="0"/>
              </a:spcAft>
              <a:buSzPts val="1200"/>
              <a:buFont typeface="Tahoma" panose="020B0604030504040204" pitchFamily="34" charset="0"/>
              <a:buChar char="•"/>
              <a:tabLst>
                <a:tab pos="885190" algn="l"/>
              </a:tabLs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обеспечение вариативности и разнообразия содержания образовательных программ 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организационных форм уровня дошкольного образования, возможности формирования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образовательных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программ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различной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направленности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с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учѐтом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образовательных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потребностей</a:t>
            </a:r>
            <a:r>
              <a:rPr lang="ru-RU" sz="1600" b="1" spc="-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 способностей воспитанников;</a:t>
            </a:r>
          </a:p>
          <a:p>
            <a:pPr marL="342900" marR="443230" lvl="0" indent="-342900" algn="just">
              <a:lnSpc>
                <a:spcPct val="98000"/>
              </a:lnSpc>
              <a:spcAft>
                <a:spcPts val="0"/>
              </a:spcAft>
              <a:buSzPts val="1200"/>
              <a:buFont typeface="Tahoma" panose="020B0604030504040204" pitchFamily="34" charset="0"/>
              <a:buChar char="•"/>
              <a:tabLst>
                <a:tab pos="885190" algn="l"/>
              </a:tabLs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формирование социокультурной среды, соответствующей возрастным, индивидуальным,</a:t>
            </a:r>
            <a:r>
              <a:rPr lang="ru-RU" sz="1600" b="1" spc="-28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психологическим</a:t>
            </a:r>
            <a:r>
              <a:rPr lang="ru-RU" sz="1600" b="1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 физиологическим</a:t>
            </a:r>
            <a:r>
              <a:rPr lang="ru-RU" sz="1600" b="1" spc="-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особенностям</a:t>
            </a:r>
            <a:r>
              <a:rPr lang="ru-RU" sz="1600" b="1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детей;</a:t>
            </a:r>
          </a:p>
          <a:p>
            <a:pPr marL="342900" marR="440055" lvl="0" indent="-342900" algn="just">
              <a:lnSpc>
                <a:spcPct val="98000"/>
              </a:lnSpc>
              <a:spcAft>
                <a:spcPts val="0"/>
              </a:spcAft>
              <a:buSzPts val="1200"/>
              <a:buFont typeface="Tahoma" panose="020B0604030504040204" pitchFamily="34" charset="0"/>
              <a:buChar char="•"/>
              <a:tabLst>
                <a:tab pos="885190" algn="l"/>
              </a:tabLs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обеспечение психолого-педагогической поддержки семьи и повышения компетентности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родителей</a:t>
            </a:r>
            <a:r>
              <a:rPr lang="ru-RU" sz="1600" b="1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в</a:t>
            </a:r>
            <a:r>
              <a:rPr lang="ru-RU" sz="1600" b="1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вопросах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развития</a:t>
            </a:r>
            <a:r>
              <a:rPr lang="ru-RU" sz="1600" b="1" spc="-2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</a:t>
            </a:r>
            <a:r>
              <a:rPr lang="ru-RU" sz="1600" b="1" spc="-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образования,</a:t>
            </a:r>
            <a:r>
              <a:rPr lang="ru-RU" sz="1600" b="1" spc="-2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охраны</a:t>
            </a:r>
            <a:r>
              <a:rPr lang="ru-RU" sz="1600" b="1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</a:t>
            </a:r>
            <a:r>
              <a:rPr lang="ru-RU" sz="1600" b="1" spc="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укрепления</a:t>
            </a:r>
            <a:r>
              <a:rPr lang="ru-RU" sz="1600" b="1" spc="-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здоровья</a:t>
            </a:r>
            <a:r>
              <a:rPr lang="ru-RU" sz="1600" b="1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детей;</a:t>
            </a:r>
          </a:p>
          <a:p>
            <a:pPr marL="426720">
              <a:spcBef>
                <a:spcPts val="10"/>
              </a:spcBef>
              <a:spcAft>
                <a:spcPts val="0"/>
              </a:spcAft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33196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1CC4EF-995A-45C4-90D1-F52A458AD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6383866-EE82-4B12-A9E0-70199B1DB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7" t="-1" r="23816" b="23509"/>
          <a:stretch/>
        </p:blipFill>
        <p:spPr>
          <a:xfrm>
            <a:off x="0" y="0"/>
            <a:ext cx="12192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844CD0-6D61-4770-913A-8DCD37AFEBC8}"/>
              </a:ext>
            </a:extLst>
          </p:cNvPr>
          <p:cNvSpPr txBox="1"/>
          <p:nvPr/>
        </p:nvSpPr>
        <p:spPr>
          <a:xfrm>
            <a:off x="112295" y="365125"/>
            <a:ext cx="12079705" cy="6205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Принципы</a:t>
            </a:r>
            <a:r>
              <a:rPr lang="ru-RU" sz="2400" b="1" kern="0" spc="-25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400" b="1" kern="0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подходы</a:t>
            </a:r>
            <a:r>
              <a:rPr lang="ru-RU" sz="2400" b="1" kern="0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2400" b="1" kern="0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формированию Программы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400" b="1" kern="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257300" lvl="2" indent="-342900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полноценное проживание </a:t>
            </a:r>
            <a:r>
              <a:rPr lang="ru-RU" sz="2000" b="1" kern="0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ребѐнком</a:t>
            </a: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всех этапов детства (дошкольного возраста), </a:t>
            </a:r>
          </a:p>
          <a:p>
            <a:pPr marL="1257300" lvl="2" indent="-342900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endParaRPr lang="ru-RU" sz="2000" b="1" kern="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обогащения (амплификации) детского развития;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</a:p>
          <a:p>
            <a:pPr marL="1257300" lvl="2" indent="-342900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индивидуализацию дошкольного образования (в том числе </a:t>
            </a:r>
            <a:r>
              <a:rPr lang="ru-RU" sz="2000" b="1" kern="0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одарѐнных</a:t>
            </a: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детей и детей с 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000" b="1" kern="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ограниченными возможностями здоровья);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1257300" lvl="2" indent="-342900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содействие и сотрудничество детей и взрослых, признание ребенка полноценным 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000" b="1" kern="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участником (субъектом) образовательных отношений;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000" b="1" kern="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257300" lvl="2" indent="-342900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поддержку инициативы детей в различных видах деятельности; 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000" b="1" kern="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партнерство с семьей;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000" b="1" kern="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257300" lvl="2" indent="-342900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приобщение	детей	к	социокультурным	нормам,  традициям	семьи, 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000" b="1" kern="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общества	и государства;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</a:p>
          <a:p>
            <a:pPr marL="1257300" lvl="2" indent="-342900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познавательных интересов и познавательных действий ребенка в 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000" b="1" kern="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различных видах деятельности;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1257300" lvl="2" indent="-342900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возрастную адекватность (соответствия условий, требований, методов возрасту и 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000" b="1" kern="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особенностям развития); 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000" b="1" kern="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257300" lvl="2" indent="-342900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000" b="1" kern="0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учѐт</a:t>
            </a: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этнокультурной ситуации развития детей;</a:t>
            </a:r>
          </a:p>
          <a:p>
            <a:pPr lvl="2" algn="just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2000" b="1" kern="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ctr">
              <a:lnSpc>
                <a:spcPts val="1370"/>
              </a:lnSpc>
              <a:spcBef>
                <a:spcPts val="5"/>
              </a:spcBef>
              <a:buFont typeface="Arial" panose="020B0604020202020204" pitchFamily="34" charset="0"/>
              <a:buChar char="•"/>
              <a:tabLst>
                <a:tab pos="1956435" algn="l"/>
              </a:tabLst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преемственности дошкольного общего и начального общего образования.</a:t>
            </a:r>
          </a:p>
          <a:p>
            <a:pPr lvl="2" algn="ctr">
              <a:lnSpc>
                <a:spcPts val="1370"/>
              </a:lnSpc>
              <a:spcBef>
                <a:spcPts val="5"/>
              </a:spcBef>
              <a:spcAft>
                <a:spcPts val="0"/>
              </a:spcAft>
              <a:tabLst>
                <a:tab pos="1956435" algn="l"/>
              </a:tabLst>
            </a:pPr>
            <a:endParaRPr lang="ru-RU" sz="1800" b="1" kern="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411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F1E56A-A14C-483E-BE4E-8C4264A3B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3769"/>
            <a:ext cx="12170365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18A559-C7DF-4619-8411-978DD48B091B}"/>
              </a:ext>
            </a:extLst>
          </p:cNvPr>
          <p:cNvSpPr txBox="1"/>
          <p:nvPr/>
        </p:nvSpPr>
        <p:spPr>
          <a:xfrm>
            <a:off x="0" y="272717"/>
            <a:ext cx="12009943" cy="54358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36245" lvl="1" algn="ctr">
              <a:spcBef>
                <a:spcPts val="5"/>
              </a:spcBef>
              <a:spcAft>
                <a:spcPts val="0"/>
              </a:spcAft>
              <a:buSzPts val="1200"/>
              <a:tabLst>
                <a:tab pos="875665" algn="l"/>
              </a:tabLs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МАДОУ</a:t>
            </a:r>
            <a:r>
              <a:rPr lang="ru-RU" sz="2800" b="1" spc="23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«Детский</a:t>
            </a:r>
            <a:r>
              <a:rPr lang="ru-RU" sz="2800" b="1" spc="21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сад</a:t>
            </a:r>
            <a:r>
              <a:rPr lang="ru-RU" sz="2800" b="1" spc="22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№11</a:t>
            </a:r>
            <a:r>
              <a:rPr lang="ru-RU" sz="2800" b="1" spc="21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комбинированного</a:t>
            </a:r>
            <a:r>
              <a:rPr lang="ru-RU" sz="2800" b="1" spc="21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вида»</a:t>
            </a:r>
            <a:r>
              <a:rPr lang="ru-RU" sz="2800" b="1" spc="19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</a:p>
          <a:p>
            <a:pPr marR="436245" lvl="1" algn="ctr">
              <a:spcBef>
                <a:spcPts val="5"/>
              </a:spcBef>
              <a:spcAft>
                <a:spcPts val="0"/>
              </a:spcAft>
              <a:buSzPts val="1200"/>
              <a:tabLst>
                <a:tab pos="875665" algn="l"/>
              </a:tabLs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Советского района</a:t>
            </a:r>
            <a:r>
              <a:rPr lang="ru-RU" sz="2800" b="1" spc="22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г.</a:t>
            </a:r>
            <a:r>
              <a:rPr lang="ru-RU" sz="2800" b="1" spc="21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Казани</a:t>
            </a:r>
          </a:p>
          <a:p>
            <a:pPr marR="436245" lvl="1" algn="ctr">
              <a:spcBef>
                <a:spcPts val="5"/>
              </a:spcBef>
              <a:spcAft>
                <a:spcPts val="0"/>
              </a:spcAft>
              <a:buSzPts val="1200"/>
              <a:tabLst>
                <a:tab pos="875665" algn="l"/>
              </a:tabLst>
            </a:pPr>
            <a:r>
              <a:rPr lang="ru-RU" sz="2000" b="1" spc="-28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организует</a:t>
            </a:r>
            <a:r>
              <a:rPr lang="ru-RU" sz="2400" b="1" spc="-1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воспитательно</a:t>
            </a:r>
            <a:r>
              <a:rPr lang="ru-RU" sz="2400" b="1" spc="1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-</a:t>
            </a:r>
            <a:r>
              <a:rPr lang="ru-RU" sz="2400" b="1" spc="-1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образовательный</a:t>
            </a:r>
            <a:r>
              <a:rPr lang="ru-RU" sz="2400" b="1" spc="-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процесс</a:t>
            </a:r>
            <a:r>
              <a:rPr lang="ru-RU" sz="2400" b="1" spc="-1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по</a:t>
            </a:r>
            <a:r>
              <a:rPr lang="ru-RU" sz="2400" b="1" spc="-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приоритетным</a:t>
            </a:r>
            <a:r>
              <a:rPr lang="ru-RU" sz="2400" b="1" spc="-1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направлениям:</a:t>
            </a:r>
          </a:p>
          <a:p>
            <a:pPr marL="1113155" marR="3797935" algn="ctr">
              <a:lnSpc>
                <a:spcPct val="105000"/>
              </a:lnSpc>
              <a:spcBef>
                <a:spcPts val="95"/>
              </a:spcBef>
              <a:spcAft>
                <a:spcPts val="0"/>
              </a:spcAft>
            </a:pP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Коррекция речевых нарушений;</a:t>
            </a:r>
          </a:p>
          <a:p>
            <a:pPr marL="1113155" marR="3797935" algn="ctr">
              <a:lnSpc>
                <a:spcPct val="105000"/>
              </a:lnSpc>
              <a:spcBef>
                <a:spcPts val="95"/>
              </a:spcBef>
              <a:spcAft>
                <a:spcPts val="0"/>
              </a:spcAft>
            </a:pP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Познавательно</a:t>
            </a:r>
            <a:r>
              <a:rPr lang="ru-RU" sz="2400" b="1" i="1" spc="-1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-</a:t>
            </a:r>
            <a:r>
              <a:rPr lang="ru-RU" sz="2400" b="1" i="1" spc="-2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речевое</a:t>
            </a:r>
            <a:r>
              <a:rPr lang="ru-RU" sz="2400" b="1" i="1" spc="-2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развитие.</a:t>
            </a:r>
          </a:p>
          <a:p>
            <a:pPr marL="876935" algn="just">
              <a:lnSpc>
                <a:spcPts val="1285"/>
              </a:lnSpc>
              <a:spcAft>
                <a:spcPts val="0"/>
              </a:spcAft>
            </a:pPr>
            <a:endParaRPr lang="ru-RU" sz="2400" b="1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marL="876935" algn="just">
              <a:lnSpc>
                <a:spcPts val="1285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Программа</a:t>
            </a:r>
            <a:r>
              <a:rPr lang="ru-RU" sz="2400" b="1" spc="31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построена  </a:t>
            </a:r>
            <a:r>
              <a:rPr lang="ru-RU" sz="2400" b="1" spc="1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на  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гуманистических  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принципах  </a:t>
            </a:r>
            <a:r>
              <a:rPr lang="ru-RU" sz="2400" b="1" spc="2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личностно-</a:t>
            </a:r>
          </a:p>
          <a:p>
            <a:pPr marL="876935" algn="just">
              <a:lnSpc>
                <a:spcPts val="1285"/>
              </a:lnSpc>
              <a:spcAft>
                <a:spcPts val="0"/>
              </a:spcAft>
            </a:pPr>
            <a:endParaRPr lang="ru-RU" sz="2400" b="1" dirty="0"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marL="876935" algn="just">
              <a:lnSpc>
                <a:spcPts val="1285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Times New Roman" panose="02020603050405020304" pitchFamily="18" charset="0"/>
              </a:rPr>
              <a:t>о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риентированной педагогики,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предполагающих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признание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самоценности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</a:p>
          <a:p>
            <a:pPr marL="876935" algn="just">
              <a:lnSpc>
                <a:spcPts val="1285"/>
              </a:lnSpc>
              <a:spcAft>
                <a:spcPts val="0"/>
              </a:spcAft>
            </a:pPr>
            <a:endParaRPr lang="ru-RU" sz="2400" b="1" spc="5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marL="876935" algn="just">
              <a:lnSpc>
                <a:spcPts val="1285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каждого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возрастного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периода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жизни</a:t>
            </a:r>
            <a:r>
              <a:rPr lang="ru-RU" sz="2400" b="1" spc="-28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человека,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уважение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к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личности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</a:p>
          <a:p>
            <a:pPr marL="876935" algn="just">
              <a:lnSpc>
                <a:spcPts val="1285"/>
              </a:lnSpc>
              <a:spcAft>
                <a:spcPts val="0"/>
              </a:spcAft>
            </a:pPr>
            <a:endParaRPr lang="ru-RU" sz="2400" b="1" spc="5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marL="876935" algn="just">
              <a:lnSpc>
                <a:spcPts val="1285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ребенка,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создание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условий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развития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его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активности,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инициативности,</a:t>
            </a:r>
            <a:r>
              <a:rPr lang="ru-RU" sz="2400" b="1" spc="-20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</a:p>
          <a:p>
            <a:pPr marL="876935" algn="just">
              <a:lnSpc>
                <a:spcPts val="1285"/>
              </a:lnSpc>
              <a:spcAft>
                <a:spcPts val="0"/>
              </a:spcAft>
            </a:pPr>
            <a:endParaRPr lang="ru-RU" sz="2400" b="1" spc="-20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marL="876935" algn="just">
              <a:lnSpc>
                <a:spcPts val="1285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творческого потенциала.</a:t>
            </a:r>
          </a:p>
          <a:p>
            <a:pPr marL="876935" algn="just">
              <a:lnSpc>
                <a:spcPts val="1285"/>
              </a:lnSpc>
              <a:spcAft>
                <a:spcPts val="0"/>
              </a:spcAft>
            </a:pPr>
            <a:endParaRPr lang="ru-RU" sz="2400" b="1" dirty="0">
              <a:solidFill>
                <a:schemeClr val="accent1">
                  <a:lumMod val="50000"/>
                </a:schemeClr>
              </a:solidFill>
              <a:effectLst/>
              <a:latin typeface="Century" panose="02040604050505020304" pitchFamily="18" charset="0"/>
              <a:ea typeface="Times New Roman" panose="02020603050405020304" pitchFamily="18" charset="0"/>
            </a:endParaRPr>
          </a:p>
          <a:p>
            <a:pPr marL="426720" marR="438150" indent="449580" algn="ctr"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Программа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охватывает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все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образовательные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области,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представленные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в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ФГОС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ДО: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познавательное,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речевое,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социально-коммуникативное,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художественно-эстетическое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и</a:t>
            </a:r>
            <a:r>
              <a:rPr lang="ru-RU" sz="2400" b="1" spc="5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/>
                <a:latin typeface="Century" panose="02040604050505020304" pitchFamily="18" charset="0"/>
                <a:ea typeface="Times New Roman" panose="02020603050405020304" pitchFamily="18" charset="0"/>
              </a:rPr>
              <a:t>физическое.</a:t>
            </a:r>
          </a:p>
        </p:txBody>
      </p:sp>
    </p:spTree>
    <p:extLst>
      <p:ext uri="{BB962C8B-B14F-4D97-AF65-F5344CB8AC3E}">
        <p14:creationId xmlns:p14="http://schemas.microsoft.com/office/powerpoint/2010/main" val="726402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6383866-EE82-4B12-A9E0-70199B1DB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0" t="-6550" r="9342" b="21281"/>
          <a:stretch/>
        </p:blipFill>
        <p:spPr>
          <a:xfrm>
            <a:off x="0" y="1"/>
            <a:ext cx="12192000" cy="689091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76BB45-AA58-4949-A3A1-673C9F35078B}"/>
              </a:ext>
            </a:extLst>
          </p:cNvPr>
          <p:cNvSpPr txBox="1"/>
          <p:nvPr/>
        </p:nvSpPr>
        <p:spPr>
          <a:xfrm>
            <a:off x="593558" y="724282"/>
            <a:ext cx="11277600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SimSun" panose="02010600030101010101" pitchFamily="2" charset="-122"/>
              </a:rPr>
              <a:t>«СОЦИАЛЬНО-КОММУНИКАТИВНОЕ РАЗВИТИЕ»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latin typeface="Century" panose="02040604050505020304" pitchFamily="18" charset="0"/>
              <a:ea typeface="SimSun" panose="02010600030101010101" pitchFamily="2" charset="-122"/>
            </a:endParaRP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SimSun" panose="02010600030101010101" pitchFamily="2" charset="-122"/>
              </a:rPr>
              <a:t>Цель:	позитивная	социализация	детей	дошкольного	возраста,	приобщение	детей	к социокультурным нормам, традициям семьи, общества и государства.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SimSun" panose="02010600030101010101" pitchFamily="2" charset="-122"/>
              </a:rPr>
              <a:t>Задачи: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SimSun" panose="02010600030101010101" pitchFamily="2" charset="-122"/>
              </a:rPr>
              <a:t>усвоение норм и ценностей, принятых в обществе, включая моральные и нравственные ценности;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SimSun" panose="02010600030101010101" pitchFamily="2" charset="-122"/>
              </a:rPr>
              <a:t>развитие общения и взаимодействия ребенка с взрослыми и сверстниками;</a:t>
            </a:r>
          </a:p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SimSun" panose="02010600030101010101" pitchFamily="2" charset="-122"/>
              </a:rPr>
              <a:t>становление самостоятельности, целенаправленности и саморегуляции собственных действий;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SimSun" panose="02010600030101010101" pitchFamily="2" charset="-122"/>
              </a:rPr>
              <a:t>развитие социального и эмоционального интеллекта, эмоциональной отзывчивости сопереживания;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SimSun" panose="02010600030101010101" pitchFamily="2" charset="-122"/>
              </a:rPr>
              <a:t>формирование готовности к совместной деятельности со сверстниками;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SimSun" panose="02010600030101010101" pitchFamily="2" charset="-122"/>
              </a:rPr>
              <a:t>формирование уважительного отношения и чувства принадлежности к своей семье и к сообществу детей и взрослых в организации;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SimSun" panose="02010600030101010101" pitchFamily="2" charset="-122"/>
              </a:rPr>
              <a:t>формирование позитивных установок к различным видам труда и творчества;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SimSun" panose="02010600030101010101" pitchFamily="2" charset="-122"/>
              </a:rPr>
              <a:t>формирование основ безопасного поведения в быту, социуме, природе.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  <a:ea typeface="SimSun" panose="02010600030101010101" pitchFamily="2" charset="-122"/>
              </a:rPr>
              <a:t>овладение речью как средством общения и культуры;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7768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1CC4EF-995A-45C4-90D1-F52A458AD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6383866-EE82-4B12-A9E0-70199B1DB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2960"/>
          <a:stretch/>
        </p:blipFill>
        <p:spPr>
          <a:xfrm>
            <a:off x="0" y="0"/>
            <a:ext cx="12192000" cy="68580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0E0CED-AEE0-4636-9546-96FC22D27E5D}"/>
              </a:ext>
            </a:extLst>
          </p:cNvPr>
          <p:cNvSpPr txBox="1"/>
          <p:nvPr/>
        </p:nvSpPr>
        <p:spPr>
          <a:xfrm>
            <a:off x="1977189" y="365125"/>
            <a:ext cx="1021481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Задачи НРК: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- формирование у детей элементарных исторических представлений;</a:t>
            </a:r>
          </a:p>
          <a:p>
            <a:pPr marL="342900" indent="-342900">
              <a:buFontTx/>
              <a:buChar char="-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воспитание бережного отношения к семейным традициям; </a:t>
            </a:r>
          </a:p>
          <a:p>
            <a:pPr marL="342900" indent="-342900">
              <a:buFontTx/>
              <a:buChar char="-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изучая историю своей семьи, прививать любовь к историческому наследию прошлого, к национальным традициям;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-   знакомство с природой родного края, ее особенностями, воспитание экологической культуры;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-  развитие игровой деятельности, в которой отражается окружающая действительность РТ, мир взрослых людей, формирование представлений о труде, профессиях, детей другой национальностей народов Поволжья;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 -  обеспечение безопасности детей дошкольного возраста на улицах и дорогах родного города.</a:t>
            </a:r>
          </a:p>
        </p:txBody>
      </p:sp>
    </p:spTree>
    <p:extLst>
      <p:ext uri="{BB962C8B-B14F-4D97-AF65-F5344CB8AC3E}">
        <p14:creationId xmlns:p14="http://schemas.microsoft.com/office/powerpoint/2010/main" val="35189173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2357</Words>
  <Application>Microsoft Office PowerPoint</Application>
  <PresentationFormat>Широкоэкранный</PresentationFormat>
  <Paragraphs>207</Paragraphs>
  <Slides>22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Century</vt:lpstr>
      <vt:lpstr>Comic Sans MS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114</cp:lastModifiedBy>
  <cp:revision>22</cp:revision>
  <dcterms:created xsi:type="dcterms:W3CDTF">2021-06-15T14:30:39Z</dcterms:created>
  <dcterms:modified xsi:type="dcterms:W3CDTF">2022-11-09T13:32:42Z</dcterms:modified>
</cp:coreProperties>
</file>